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2" r:id="rId9"/>
    <p:sldId id="261" r:id="rId10"/>
    <p:sldId id="272" r:id="rId11"/>
    <p:sldId id="267" r:id="rId12"/>
    <p:sldId id="263" r:id="rId13"/>
    <p:sldId id="277" r:id="rId14"/>
    <p:sldId id="264" r:id="rId15"/>
    <p:sldId id="265" r:id="rId16"/>
    <p:sldId id="266" r:id="rId17"/>
    <p:sldId id="268" r:id="rId18"/>
    <p:sldId id="274" r:id="rId19"/>
    <p:sldId id="275" r:id="rId20"/>
    <p:sldId id="276" r:id="rId21"/>
    <p:sldId id="271" r:id="rId22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>
      <p:cViewPr varScale="1">
        <p:scale>
          <a:sx n="75" d="100"/>
          <a:sy n="75" d="100"/>
        </p:scale>
        <p:origin x="168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46E73-4A70-4260-8401-D379CF84BA6D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2ED1F-0642-497C-87D9-61BAC549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0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0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3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6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B7FAF-F4FF-47C0-A8E2-0D50DDF8F16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74E8F-7940-47C2-B53B-C84AB4EF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5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14400" y="228600"/>
            <a:ext cx="7772400" cy="1470025"/>
          </a:xfrm>
        </p:spPr>
        <p:txBody>
          <a:bodyPr/>
          <a:lstStyle/>
          <a:p>
            <a:r>
              <a:rPr lang="en-US" dirty="0"/>
              <a:t>Plant Taxonomy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27432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Russ </a:t>
            </a:r>
            <a:r>
              <a:rPr lang="en-US" dirty="0" err="1">
                <a:solidFill>
                  <a:schemeClr val="tx1"/>
                </a:solidFill>
              </a:rPr>
              <a:t>Kleinman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575-574-8454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60539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343034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BB18B-BA5B-4CBA-9075-AF1311446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Taxonomy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a Plant?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3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What’s Taxonomy?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25024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?</a:t>
            </a:r>
          </a:p>
        </p:txBody>
      </p:sp>
      <p:sp>
        <p:nvSpPr>
          <p:cNvPr id="8" name="Content Placeholder 7"/>
          <p:cNvSpPr txBox="1">
            <a:spLocks noGrp="1"/>
          </p:cNvSpPr>
          <p:nvPr>
            <p:ph sz="quarter" idx="4"/>
          </p:nvPr>
        </p:nvSpPr>
        <p:spPr>
          <a:xfrm>
            <a:off x="6096000" y="3352800"/>
            <a:ext cx="993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9600" b="1" dirty="0"/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9" y="2156400"/>
            <a:ext cx="423233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891540" y="4553010"/>
            <a:ext cx="228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600200" y="2895600"/>
            <a:ext cx="1524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20" y="2514600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64495"/>
            <a:ext cx="1675484" cy="12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96" y="2529870"/>
            <a:ext cx="1452800" cy="10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20" y="4718744"/>
            <a:ext cx="1520456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4085A6-D00F-4D70-AB75-856F33B71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3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Well In Plant Tax!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Judd &amp; Campbell’s “Plant Systematics” </a:t>
            </a:r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edition and </a:t>
            </a:r>
            <a:r>
              <a:rPr lang="en-US" dirty="0"/>
              <a:t>keep up with the reading.</a:t>
            </a:r>
          </a:p>
          <a:p>
            <a:r>
              <a:rPr lang="en-US" dirty="0"/>
              <a:t>Start your plant collection early and don’t depend on finishing your collection in November when the plants no longer have reproductive parts</a:t>
            </a:r>
            <a:r>
              <a:rPr lang="en-US" dirty="0">
                <a:sym typeface="Wingdings" pitchFamily="2" charset="2"/>
              </a:rPr>
              <a:t>  they won’t be accepted if they don’t have flowers or fruit.</a:t>
            </a:r>
          </a:p>
          <a:p>
            <a:r>
              <a:rPr lang="en-US" dirty="0">
                <a:sym typeface="Wingdings" pitchFamily="2" charset="2"/>
              </a:rPr>
              <a:t>Again…ask questions, keep me honest.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CEDC19-89EE-4368-83F1-E8D08B6E4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Collection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poem by Charles Edward </a:t>
            </a:r>
            <a:r>
              <a:rPr lang="en-US" sz="2000" dirty="0" err="1"/>
              <a:t>Carryl</a:t>
            </a:r>
            <a:r>
              <a:rPr lang="en-US" sz="2000" dirty="0"/>
              <a:t>, entitled “Robinson Crusoe’s Story”   6</a:t>
            </a:r>
            <a:r>
              <a:rPr lang="en-US" sz="2000" baseline="30000" dirty="0"/>
              <a:t>th</a:t>
            </a:r>
            <a:r>
              <a:rPr lang="en-US" sz="2000" dirty="0"/>
              <a:t> verse, reads:</a:t>
            </a:r>
          </a:p>
          <a:p>
            <a:pPr marL="0" indent="0" algn="ctr">
              <a:buNone/>
            </a:pPr>
            <a:r>
              <a:rPr lang="en-US" dirty="0"/>
              <a:t>“Then we gather as we travel,</a:t>
            </a:r>
          </a:p>
          <a:p>
            <a:pPr marL="0" indent="0" algn="ctr">
              <a:buNone/>
            </a:pPr>
            <a:r>
              <a:rPr lang="en-US" dirty="0"/>
              <a:t>Bits of moss and dirty gravel,</a:t>
            </a:r>
          </a:p>
          <a:p>
            <a:pPr marL="0" indent="0" algn="ctr">
              <a:buNone/>
            </a:pPr>
            <a:r>
              <a:rPr lang="en-US" dirty="0"/>
              <a:t>    And we chip off little specimens of stone;</a:t>
            </a:r>
          </a:p>
          <a:p>
            <a:pPr marL="0" indent="0">
              <a:buNone/>
            </a:pPr>
            <a:r>
              <a:rPr lang="en-US" dirty="0"/>
              <a:t>                  And we carry home as prizes</a:t>
            </a:r>
          </a:p>
          <a:p>
            <a:pPr marL="0" indent="0">
              <a:buNone/>
            </a:pPr>
            <a:r>
              <a:rPr lang="en-US" dirty="0"/>
              <a:t>                  Funny bugs, of handy sizes,</a:t>
            </a:r>
          </a:p>
          <a:p>
            <a:pPr marL="0" indent="0">
              <a:buNone/>
            </a:pPr>
            <a:r>
              <a:rPr lang="en-US" dirty="0"/>
              <a:t>         Just to give the day a scientific tone.”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29589D-5BEB-4157-BA88-0CB55ED6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100" y="6389132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our written permission to collect in the forest– note the restrictions. 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8AA7F9-8236-4336-8C0C-59769C148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993677"/>
              </p:ext>
            </p:extLst>
          </p:nvPr>
        </p:nvGraphicFramePr>
        <p:xfrm>
          <a:off x="2362200" y="228600"/>
          <a:ext cx="4662488" cy="603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5" imgW="4663123" imgH="6034757" progId="Acrobat.Document.2015">
                  <p:embed/>
                </p:oleObj>
              </mc:Choice>
              <mc:Fallback>
                <p:oleObj name="Acrobat Document" r:id="rId5" imgW="4663123" imgH="6034757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228600"/>
                        <a:ext cx="4662488" cy="603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BBD240-E64D-4FAD-9283-4CFD3706C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</a:t>
            </a:r>
            <a:r>
              <a:rPr lang="en-US" b="1" i="1" u="sng" dirty="0"/>
              <a:t>MUST </a:t>
            </a:r>
            <a:r>
              <a:rPr lang="en-US" dirty="0"/>
              <a:t>keep a detailed Field Book!</a:t>
            </a:r>
            <a:br>
              <a:rPr lang="en-US" dirty="0"/>
            </a:br>
            <a:r>
              <a:rPr lang="en-US" sz="2700" dirty="0"/>
              <a:t>(which will be graded along with your plant collection)</a:t>
            </a:r>
            <a:endParaRPr lang="en-US" sz="27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Why?– info there becomes priceless– where you collected the specimen and when.  What color was the flower, realizing that flower color can change dramatically when a plant is dried and pressed.</a:t>
            </a:r>
          </a:p>
          <a:p>
            <a:r>
              <a:rPr lang="en-US" dirty="0" err="1"/>
              <a:t>Macroptilium</a:t>
            </a:r>
            <a:r>
              <a:rPr lang="en-US" dirty="0"/>
              <a:t> </a:t>
            </a:r>
            <a:r>
              <a:rPr lang="en-US" dirty="0" err="1"/>
              <a:t>gibbosifolium</a:t>
            </a:r>
            <a:r>
              <a:rPr lang="en-US" dirty="0"/>
              <a:t> example.</a:t>
            </a:r>
          </a:p>
          <a:p>
            <a:r>
              <a:rPr lang="en-US" dirty="0"/>
              <a:t>Need to record location info:  Nearest town, Ponderosa forest or desert, PJ woodland, etc. </a:t>
            </a:r>
          </a:p>
          <a:p>
            <a:r>
              <a:rPr lang="en-US" dirty="0"/>
              <a:t>These days, you also need GPS coordinates.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3DBE97-6491-48DA-BB33-48AE0B503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Macroptilium</a:t>
            </a:r>
            <a:r>
              <a:rPr lang="en-US" dirty="0"/>
              <a:t> </a:t>
            </a:r>
            <a:r>
              <a:rPr lang="en-US" dirty="0" err="1"/>
              <a:t>gibbosifolium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629400" cy="525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A2A4CE-E0FA-4F22-98BA-F8901B73B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Macroptilium</a:t>
            </a:r>
            <a:r>
              <a:rPr lang="en-US" dirty="0"/>
              <a:t> </a:t>
            </a:r>
            <a:r>
              <a:rPr lang="en-US" dirty="0" err="1"/>
              <a:t>gibbosifolium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786116" cy="5543674"/>
          </a:xfrm>
        </p:spPr>
      </p:pic>
      <p:sp>
        <p:nvSpPr>
          <p:cNvPr id="5" name="TextBox 4"/>
          <p:cNvSpPr txBox="1"/>
          <p:nvPr/>
        </p:nvSpPr>
        <p:spPr>
          <a:xfrm>
            <a:off x="5943600" y="2209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Dried and Pressed flower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34000" y="2532965"/>
            <a:ext cx="457200" cy="438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E7D88A-BA17-42B8-AB1B-6545BC956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Clues to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collect threatened or endangered species from the forest– it is against the terms of our agreement with the Forest Service</a:t>
            </a:r>
          </a:p>
          <a:p>
            <a:r>
              <a:rPr lang="en-US" dirty="0"/>
              <a:t>I will show you how to make the labels, they have to be EXACTLY how the curator of the herbarium  (Dr. Norris) wants them</a:t>
            </a:r>
          </a:p>
          <a:p>
            <a:r>
              <a:rPr lang="en-US" dirty="0"/>
              <a:t>Don’t miss the lab field trips– there is too much to learn to all be taught in lecture.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A650E4-75F1-4011-B3DD-7C6DC5DB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May Not Collect State Listed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306506" cy="286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828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Phemeranthus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humilis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06" y="1600200"/>
            <a:ext cx="3826508" cy="286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3886200"/>
            <a:ext cx="259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Craetagus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wootoniana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3130"/>
            <a:ext cx="2028653" cy="270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5853" y="4859234"/>
            <a:ext cx="135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Scrophularia</a:t>
            </a:r>
            <a:r>
              <a:rPr lang="en-US" dirty="0"/>
              <a:t> </a:t>
            </a:r>
            <a:r>
              <a:rPr lang="en-US" dirty="0" err="1"/>
              <a:t>macrantha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09343"/>
            <a:ext cx="2702837" cy="240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4724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Penstemon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metcalfii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43AC3B-6977-4364-BBE2-7B6B7EC2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Other Things NOT to Collect…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09800"/>
            <a:ext cx="6742314" cy="449256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43000" y="1524000"/>
            <a:ext cx="4041775" cy="63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No peach trees…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0AEAF-DCED-4062-AE5D-A18B13975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I’ll go first…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a retired board certified general surgeon with nearly 30 years of surgical experience in Albuquerque, Cincinnati and Silver City.</a:t>
            </a:r>
          </a:p>
          <a:p>
            <a:r>
              <a:rPr lang="en-US" dirty="0"/>
              <a:t>There is a long tradition of physician botanists in New Mexico.</a:t>
            </a:r>
          </a:p>
          <a:p>
            <a:r>
              <a:rPr lang="en-US" dirty="0"/>
              <a:t>This is the 9</a:t>
            </a:r>
            <a:r>
              <a:rPr lang="en-US" baseline="30000" dirty="0"/>
              <a:t>th</a:t>
            </a:r>
            <a:r>
              <a:rPr lang="en-US" dirty="0"/>
              <a:t>  time I have taught this class– please ask questions and keep me honest!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161D2-3AEF-4F64-A131-FCFBB2C3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gilaflora.com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uss\Desktop\FireShot capture #002 - 'Vascular Plants of the Gila Wilderness' - file____C__gilaflora15_index_ht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67928"/>
            <a:ext cx="8001000" cy="41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124200"/>
            <a:ext cx="11557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48269-E50A-4122-96A1-C777E9DFB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Wednesday!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dive into the principles of Plant Systematics.</a:t>
            </a:r>
          </a:p>
          <a:p>
            <a:r>
              <a:rPr lang="en-US" dirty="0"/>
              <a:t>Expect lots of new vocabulary.</a:t>
            </a:r>
          </a:p>
          <a:p>
            <a:r>
              <a:rPr lang="en-US" dirty="0"/>
              <a:t>I strongly recommend you read the J&amp;C assignment before getting to class.</a:t>
            </a:r>
          </a:p>
          <a:p>
            <a:r>
              <a:rPr lang="en-US" dirty="0"/>
              <a:t>J&amp;C pp. </a:t>
            </a:r>
            <a:r>
              <a:rPr lang="en-US"/>
              <a:t>1-11 and 13-26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1080F7-9CF9-44FB-87F2-A746D1DD3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you…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1600200"/>
            <a:ext cx="720371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EACA39-EC39-474C-BFE0-7B485B42E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36638"/>
          </a:xfrm>
        </p:spPr>
        <p:txBody>
          <a:bodyPr>
            <a:noAutofit/>
          </a:bodyPr>
          <a:lstStyle/>
          <a:p>
            <a:r>
              <a:rPr lang="en-US" sz="4800" b="1" dirty="0"/>
              <a:t>Botany</a:t>
            </a:r>
            <a:br>
              <a:rPr lang="en-US" sz="1800" b="1" dirty="0"/>
            </a:br>
            <a:r>
              <a:rPr lang="en-US" sz="1800" b="1" dirty="0"/>
              <a:t>regarding classwork and reading…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895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        --</a:t>
            </a:r>
            <a:r>
              <a:rPr lang="en-US" dirty="0" err="1"/>
              <a:t>Berton</a:t>
            </a:r>
            <a:r>
              <a:rPr lang="en-US" dirty="0"/>
              <a:t> </a:t>
            </a:r>
            <a:r>
              <a:rPr lang="en-US" dirty="0" err="1"/>
              <a:t>Braley</a:t>
            </a:r>
            <a:br>
              <a:rPr lang="en-US" dirty="0"/>
            </a:br>
            <a:r>
              <a:rPr lang="en-US" dirty="0"/>
              <a:t>                 Science News Letter</a:t>
            </a:r>
            <a:br>
              <a:rPr lang="en-US" dirty="0"/>
            </a:br>
            <a:r>
              <a:rPr lang="en-US" dirty="0"/>
              <a:t>                 March 9, 1929 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3918E-A74B-4063-8AA2-BA15940E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915886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There should be no monotony</a:t>
            </a:r>
            <a:br>
              <a:rPr lang="en-US" sz="3600" dirty="0"/>
            </a:br>
            <a:r>
              <a:rPr lang="en-US" sz="3600" dirty="0"/>
              <a:t>In studying your botany;</a:t>
            </a:r>
            <a:br>
              <a:rPr lang="en-US" sz="3600" dirty="0"/>
            </a:br>
            <a:r>
              <a:rPr lang="en-US" sz="3600" dirty="0"/>
              <a:t>It helps to train</a:t>
            </a:r>
            <a:br>
              <a:rPr lang="en-US" sz="3600" dirty="0"/>
            </a:br>
            <a:r>
              <a:rPr lang="en-US" sz="3600" dirty="0"/>
              <a:t>And spur the brain--</a:t>
            </a:r>
            <a:br>
              <a:rPr lang="en-US" sz="3600" dirty="0"/>
            </a:br>
            <a:r>
              <a:rPr lang="en-US" sz="3600" dirty="0"/>
              <a:t>Unless you haven't </a:t>
            </a:r>
            <a:r>
              <a:rPr lang="en-US" sz="3600" dirty="0" err="1"/>
              <a:t>gotany</a:t>
            </a:r>
            <a:r>
              <a:rPr lang="en-US" sz="3600" dirty="0"/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F8963-FE50-4F09-83DE-37BBD4561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905000"/>
            <a:ext cx="586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It teaches you, does Botany,</a:t>
            </a:r>
            <a:br>
              <a:rPr lang="en-US" sz="3600" dirty="0"/>
            </a:br>
            <a:r>
              <a:rPr lang="en-US" sz="3600" dirty="0"/>
              <a:t>To know the plants and </a:t>
            </a:r>
            <a:r>
              <a:rPr lang="en-US" sz="3600" dirty="0" err="1"/>
              <a:t>spotany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And learn just why</a:t>
            </a:r>
            <a:br>
              <a:rPr lang="en-US" sz="3600" dirty="0"/>
            </a:br>
            <a:r>
              <a:rPr lang="en-US" sz="3600" dirty="0"/>
              <a:t>They live or die--</a:t>
            </a:r>
            <a:br>
              <a:rPr lang="en-US" sz="3600" dirty="0"/>
            </a:br>
            <a:r>
              <a:rPr lang="en-US" sz="3600" dirty="0"/>
              <a:t>In case you plant or </a:t>
            </a:r>
            <a:r>
              <a:rPr lang="en-US" sz="3600" dirty="0" err="1"/>
              <a:t>potany</a:t>
            </a:r>
            <a:r>
              <a:rPr lang="en-US" dirty="0"/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DB3562-C41F-46EB-A109-D4DECB63B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828800"/>
            <a:ext cx="75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You learn, from reading Botany,</a:t>
            </a:r>
            <a:br>
              <a:rPr lang="en-US" sz="3600" dirty="0"/>
            </a:br>
            <a:r>
              <a:rPr lang="en-US" sz="3600" dirty="0"/>
              <a:t>Of wooly plants and cottony</a:t>
            </a:r>
            <a:br>
              <a:rPr lang="en-US" sz="3600" dirty="0"/>
            </a:br>
            <a:r>
              <a:rPr lang="en-US" sz="3600" dirty="0"/>
              <a:t>That grow on earth,</a:t>
            </a:r>
            <a:br>
              <a:rPr lang="en-US" sz="3600" dirty="0"/>
            </a:br>
            <a:r>
              <a:rPr lang="en-US" sz="3600" dirty="0"/>
              <a:t>And what they're worth,</a:t>
            </a:r>
            <a:br>
              <a:rPr lang="en-US" sz="3600" dirty="0"/>
            </a:br>
            <a:r>
              <a:rPr lang="en-US" sz="3600" dirty="0"/>
              <a:t>And why some spots have </a:t>
            </a:r>
            <a:r>
              <a:rPr lang="en-US" sz="3600" dirty="0" err="1"/>
              <a:t>notany</a:t>
            </a:r>
            <a:r>
              <a:rPr lang="en-US" sz="3600" dirty="0"/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7B1E31-92A2-4370-B392-7AEACA5C1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981200"/>
            <a:ext cx="967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You sketch the plants in Botany,</a:t>
            </a:r>
            <a:br>
              <a:rPr lang="en-US" sz="3600" dirty="0"/>
            </a:br>
            <a:r>
              <a:rPr lang="en-US" sz="3600" dirty="0"/>
              <a:t>You learn to chart and </a:t>
            </a:r>
            <a:r>
              <a:rPr lang="en-US" sz="3600" dirty="0" err="1"/>
              <a:t>plotany</a:t>
            </a:r>
            <a:br>
              <a:rPr lang="en-US" sz="3600" dirty="0"/>
            </a:br>
            <a:r>
              <a:rPr lang="en-US" sz="3600" dirty="0"/>
              <a:t>Like corn or oats--</a:t>
            </a:r>
            <a:br>
              <a:rPr lang="en-US" sz="3600" dirty="0"/>
            </a:br>
            <a:r>
              <a:rPr lang="en-US" sz="3600" dirty="0"/>
              <a:t>You jot down notes,</a:t>
            </a:r>
            <a:br>
              <a:rPr lang="en-US" sz="3600" dirty="0"/>
            </a:br>
            <a:r>
              <a:rPr lang="en-US" sz="3600" dirty="0"/>
              <a:t>If you know how to </a:t>
            </a:r>
            <a:r>
              <a:rPr lang="en-US" sz="3600" dirty="0" err="1"/>
              <a:t>jotany</a:t>
            </a:r>
            <a:r>
              <a:rPr lang="en-US" sz="3600" dirty="0"/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3790F6-ACBC-45B4-A5E5-01CEFDB02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964561"/>
            <a:ext cx="723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Your time, if you'll </a:t>
            </a:r>
            <a:r>
              <a:rPr lang="en-US" sz="3600" dirty="0" err="1"/>
              <a:t>allotany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Will teach you how and what any</a:t>
            </a:r>
            <a:br>
              <a:rPr lang="en-US" sz="3600" dirty="0"/>
            </a:br>
            <a:r>
              <a:rPr lang="en-US" sz="3600" dirty="0"/>
              <a:t>Old plant or tree</a:t>
            </a:r>
            <a:br>
              <a:rPr lang="en-US" sz="3600" dirty="0"/>
            </a:br>
            <a:r>
              <a:rPr lang="en-US" sz="3600" dirty="0"/>
              <a:t>Can do or be--</a:t>
            </a:r>
            <a:br>
              <a:rPr lang="en-US" sz="3600" dirty="0"/>
            </a:br>
            <a:r>
              <a:rPr lang="en-US" sz="3600" dirty="0"/>
              <a:t>And that's the use of Botany! </a:t>
            </a:r>
          </a:p>
          <a:p>
            <a:r>
              <a:rPr lang="en-US" dirty="0"/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0ADD22-156C-4103-BE93-2098BF3FE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497</Words>
  <Application>Microsoft Office PowerPoint</Application>
  <PresentationFormat>On-screen Show (4:3)</PresentationFormat>
  <Paragraphs>59</Paragraphs>
  <Slides>21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Acrobat Document</vt:lpstr>
      <vt:lpstr>Plant Taxonomy</vt:lpstr>
      <vt:lpstr>I’ll go first…</vt:lpstr>
      <vt:lpstr>Now, you…</vt:lpstr>
      <vt:lpstr>Botany regarding classwork and reading…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Taxonomy</vt:lpstr>
      <vt:lpstr>How to Do Well In Plant Tax!</vt:lpstr>
      <vt:lpstr>Plant Collection Info</vt:lpstr>
      <vt:lpstr>PowerPoint Presentation</vt:lpstr>
      <vt:lpstr>You MUST keep a detailed Field Book! (which will be graded along with your plant collection)</vt:lpstr>
      <vt:lpstr>Macroptilium gibbosifolium</vt:lpstr>
      <vt:lpstr>Macroptilium gibbosifolium</vt:lpstr>
      <vt:lpstr>More Clues to Success</vt:lpstr>
      <vt:lpstr>You May Not Collect State Listed Species</vt:lpstr>
      <vt:lpstr>Other Things NOT to Collect…</vt:lpstr>
      <vt:lpstr>gilaflora.com</vt:lpstr>
      <vt:lpstr>See you Wednesday!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Taxonomy</dc:title>
  <dc:creator>Russ</dc:creator>
  <cp:lastModifiedBy>Russ Kleinman</cp:lastModifiedBy>
  <cp:revision>42</cp:revision>
  <cp:lastPrinted>2016-06-08T21:18:05Z</cp:lastPrinted>
  <dcterms:created xsi:type="dcterms:W3CDTF">2011-04-04T01:24:40Z</dcterms:created>
  <dcterms:modified xsi:type="dcterms:W3CDTF">2020-06-30T19:30:10Z</dcterms:modified>
</cp:coreProperties>
</file>